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8" r:id="rId2"/>
    <p:sldId id="259" r:id="rId3"/>
    <p:sldId id="262" r:id="rId4"/>
    <p:sldId id="256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47" cy="498328"/>
          </a:xfrm>
          <a:prstGeom prst="rect">
            <a:avLst/>
          </a:prstGeom>
        </p:spPr>
        <p:txBody>
          <a:bodyPr vert="horz" lIns="92079" tIns="46040" rIns="92079" bIns="460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79" tIns="46040" rIns="92079" bIns="46040" rtlCol="0"/>
          <a:lstStyle>
            <a:lvl1pPr algn="r">
              <a:defRPr sz="1200"/>
            </a:lvl1pPr>
          </a:lstStyle>
          <a:p>
            <a:fld id="{745C8378-9DF5-47EF-B5A7-96B8D87A5C6C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9" tIns="46040" rIns="92079" bIns="460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90" y="4777247"/>
            <a:ext cx="5439101" cy="3908363"/>
          </a:xfrm>
          <a:prstGeom prst="rect">
            <a:avLst/>
          </a:prstGeom>
        </p:spPr>
        <p:txBody>
          <a:bodyPr vert="horz" lIns="92079" tIns="46040" rIns="92079" bIns="460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310"/>
            <a:ext cx="2946247" cy="498328"/>
          </a:xfrm>
          <a:prstGeom prst="rect">
            <a:avLst/>
          </a:prstGeom>
        </p:spPr>
        <p:txBody>
          <a:bodyPr vert="horz" lIns="92079" tIns="46040" rIns="92079" bIns="460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079" tIns="46040" rIns="92079" bIns="46040" rtlCol="0" anchor="b"/>
          <a:lstStyle>
            <a:lvl1pPr algn="r">
              <a:defRPr sz="1200"/>
            </a:lvl1pPr>
          </a:lstStyle>
          <a:p>
            <a:fld id="{4B8AB4F0-DDF5-4E98-AB04-BE69FDA67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97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20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47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48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6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16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40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51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6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11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50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B9AF-4D0E-4829-A884-DA2C1135B015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DC760-A8C5-46D4-9805-2DE3322E8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95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mailto:nosan@pref.kyoto.lg.jp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34EA117-36AD-4EA6-A6A9-CB90F0684AA1}"/>
              </a:ext>
            </a:extLst>
          </p:cNvPr>
          <p:cNvSpPr/>
          <p:nvPr/>
        </p:nvSpPr>
        <p:spPr>
          <a:xfrm flipV="1">
            <a:off x="312943" y="1959582"/>
            <a:ext cx="6263005" cy="2209175"/>
          </a:xfrm>
          <a:prstGeom prst="rect">
            <a:avLst/>
          </a:prstGeom>
          <a:solidFill>
            <a:schemeClr val="bg1"/>
          </a:solidFill>
          <a:ln w="28575">
            <a:solidFill>
              <a:srgbClr val="3A85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矢印: 五方向 29">
            <a:extLst>
              <a:ext uri="{FF2B5EF4-FFF2-40B4-BE49-F238E27FC236}">
                <a16:creationId xmlns:a16="http://schemas.microsoft.com/office/drawing/2014/main" id="{60538687-AD17-4744-89A8-DE34AF74C3F8}"/>
              </a:ext>
            </a:extLst>
          </p:cNvPr>
          <p:cNvSpPr/>
          <p:nvPr/>
        </p:nvSpPr>
        <p:spPr>
          <a:xfrm>
            <a:off x="221530" y="1941337"/>
            <a:ext cx="1571175" cy="399473"/>
          </a:xfrm>
          <a:prstGeom prst="homePlate">
            <a:avLst/>
          </a:prstGeom>
          <a:solidFill>
            <a:srgbClr val="3A851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支援の対象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1B2CDD0-7E9F-4CE8-9605-DA87324658B3}"/>
              </a:ext>
            </a:extLst>
          </p:cNvPr>
          <p:cNvSpPr/>
          <p:nvPr/>
        </p:nvSpPr>
        <p:spPr>
          <a:xfrm flipV="1">
            <a:off x="309346" y="4229270"/>
            <a:ext cx="6263005" cy="3524079"/>
          </a:xfrm>
          <a:prstGeom prst="rect">
            <a:avLst/>
          </a:prstGeom>
          <a:solidFill>
            <a:schemeClr val="bg1"/>
          </a:solidFill>
          <a:ln w="28575">
            <a:solidFill>
              <a:srgbClr val="3A85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矢印: 五方向 32">
            <a:extLst>
              <a:ext uri="{FF2B5EF4-FFF2-40B4-BE49-F238E27FC236}">
                <a16:creationId xmlns:a16="http://schemas.microsoft.com/office/drawing/2014/main" id="{EEDF2E6F-9508-42DF-8863-983FA0DC8305}"/>
              </a:ext>
            </a:extLst>
          </p:cNvPr>
          <p:cNvSpPr/>
          <p:nvPr/>
        </p:nvSpPr>
        <p:spPr>
          <a:xfrm>
            <a:off x="221530" y="4215015"/>
            <a:ext cx="1735110" cy="399473"/>
          </a:xfrm>
          <a:prstGeom prst="homePlate">
            <a:avLst/>
          </a:prstGeom>
          <a:solidFill>
            <a:srgbClr val="3A851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支援の内容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485ADF1-3526-4AB0-A941-7ECFAAEBFE54}"/>
              </a:ext>
            </a:extLst>
          </p:cNvPr>
          <p:cNvSpPr txBox="1">
            <a:spLocks/>
          </p:cNvSpPr>
          <p:nvPr/>
        </p:nvSpPr>
        <p:spPr>
          <a:xfrm>
            <a:off x="247918" y="96115"/>
            <a:ext cx="6362163" cy="5743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3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肥料価格高騰対策のご案内</a:t>
            </a:r>
            <a:r>
              <a:rPr lang="en-US" altLang="ja-JP" sz="16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山城地域版</a:t>
            </a:r>
            <a:r>
              <a:rPr lang="en-US" altLang="ja-JP" sz="16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73E253A-215C-4F1D-BA77-02A3F322EF2A}"/>
              </a:ext>
            </a:extLst>
          </p:cNvPr>
          <p:cNvSpPr txBox="1"/>
          <p:nvPr/>
        </p:nvSpPr>
        <p:spPr>
          <a:xfrm>
            <a:off x="312943" y="2369024"/>
            <a:ext cx="6174929" cy="176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農作物の販売を行う農業者（販売農家）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（自家消費のために農作物を栽培する方は対象外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>
              <a:lnSpc>
                <a:spcPts val="1000"/>
              </a:lnSpc>
            </a:pPr>
            <a:endParaRPr kumimoji="1"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令和４年６月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令和５年１月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に発注・購入した肥料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肥料法に基づく登録・届出がある肥料のうち、令和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年６月～令和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月に発注・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購入し、購入農業者自身で使用する肥料に限ります。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月発注・購入分は、国予算の取扱決定後、改めて案内します。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3802A3C-3D3D-4D46-97E9-B6DEE0A87865}"/>
              </a:ext>
            </a:extLst>
          </p:cNvPr>
          <p:cNvSpPr txBox="1"/>
          <p:nvPr/>
        </p:nvSpPr>
        <p:spPr>
          <a:xfrm>
            <a:off x="501330" y="4619782"/>
            <a:ext cx="6185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化学肥料低減の取組を行った上で、前年度から増加した肥料費に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ついて、その </a:t>
            </a:r>
            <a:r>
              <a:rPr kumimoji="1" lang="ja-JP" altLang="en-US" sz="2000" b="1" u="sng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増加分の７割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を支援金として交付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（Ｒ５年５月頃交付予定）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178045-0BE8-4120-8585-FE1D5F7F4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2439">
            <a:off x="5596889" y="2247304"/>
            <a:ext cx="771020" cy="77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71B240B-594D-4970-90E6-73B6B84CEE66}"/>
              </a:ext>
            </a:extLst>
          </p:cNvPr>
          <p:cNvSpPr/>
          <p:nvPr/>
        </p:nvSpPr>
        <p:spPr>
          <a:xfrm>
            <a:off x="744876" y="6764841"/>
            <a:ext cx="1152000" cy="587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94FB611-C780-4D9A-8121-D617B59AA606}"/>
              </a:ext>
            </a:extLst>
          </p:cNvPr>
          <p:cNvSpPr txBox="1"/>
          <p:nvPr/>
        </p:nvSpPr>
        <p:spPr>
          <a:xfrm>
            <a:off x="4103874" y="6442687"/>
            <a:ext cx="2475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前年から増加した肥料費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kumimoji="1" lang="ja-JP" altLang="en-US" sz="1600" b="1" dirty="0">
                <a:solidFill>
                  <a:srgbClr val="E241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→ このうち</a:t>
            </a:r>
            <a:r>
              <a:rPr kumimoji="1" lang="en-US" altLang="ja-JP" sz="1600" b="1" dirty="0">
                <a:solidFill>
                  <a:srgbClr val="E241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600" b="1" dirty="0">
                <a:solidFill>
                  <a:srgbClr val="E241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割を支援 </a:t>
            </a:r>
            <a:endParaRPr kumimoji="1" lang="en-US" altLang="ja-JP" sz="1600" b="1" dirty="0">
              <a:solidFill>
                <a:srgbClr val="E241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3F52FBA-0D9A-4C67-9958-7E2A26D34587}"/>
              </a:ext>
            </a:extLst>
          </p:cNvPr>
          <p:cNvSpPr txBox="1"/>
          <p:nvPr/>
        </p:nvSpPr>
        <p:spPr>
          <a:xfrm>
            <a:off x="790962" y="6929767"/>
            <a:ext cx="1177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前年の肥料費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41F1492-0B5B-4331-9305-F9FE7C0E8514}"/>
              </a:ext>
            </a:extLst>
          </p:cNvPr>
          <p:cNvSpPr txBox="1"/>
          <p:nvPr/>
        </p:nvSpPr>
        <p:spPr>
          <a:xfrm>
            <a:off x="480977" y="7408286"/>
            <a:ext cx="5955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b="1" u="sng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前年の肥料費は、全国一律的に、当年の肥料費</a:t>
            </a:r>
            <a:r>
              <a:rPr kumimoji="1" lang="en-US" altLang="ja-JP" sz="1200" b="1" u="sng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÷</a:t>
            </a:r>
            <a:r>
              <a:rPr kumimoji="1" lang="ja-JP" altLang="en-US" sz="1200" b="1" u="sng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価格上昇率（国で決定）</a:t>
            </a:r>
            <a:r>
              <a:rPr kumimoji="1" lang="en-US" altLang="ja-JP" sz="1200" b="1" u="sng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÷0.9</a:t>
            </a:r>
            <a:r>
              <a:rPr kumimoji="1" lang="ja-JP" altLang="en-US" sz="1200" b="1" u="sng" dirty="0" err="1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で算</a:t>
            </a:r>
            <a:r>
              <a:rPr kumimoji="1" lang="ja-JP" altLang="en-US" sz="1200" b="1" u="sng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</a:t>
            </a:r>
            <a:endParaRPr kumimoji="1" lang="en-US" altLang="ja-JP" sz="1200" b="1" u="sng" dirty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6AD395C3-C357-42C4-AF69-A5F3E01EA503}"/>
              </a:ext>
            </a:extLst>
          </p:cNvPr>
          <p:cNvCxnSpPr>
            <a:cxnSpLocks/>
          </p:cNvCxnSpPr>
          <p:nvPr/>
        </p:nvCxnSpPr>
        <p:spPr>
          <a:xfrm flipV="1">
            <a:off x="1879273" y="6452828"/>
            <a:ext cx="753493" cy="336926"/>
          </a:xfrm>
          <a:prstGeom prst="line">
            <a:avLst/>
          </a:prstGeom>
          <a:ln w="19050">
            <a:solidFill>
              <a:schemeClr val="accent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7A109986-6295-4258-873E-2AB60E3CE562}"/>
              </a:ext>
            </a:extLst>
          </p:cNvPr>
          <p:cNvGrpSpPr/>
          <p:nvPr/>
        </p:nvGrpSpPr>
        <p:grpSpPr>
          <a:xfrm>
            <a:off x="2663055" y="6397531"/>
            <a:ext cx="1152000" cy="955289"/>
            <a:chOff x="2409146" y="4164670"/>
            <a:chExt cx="1341226" cy="1671628"/>
          </a:xfrm>
        </p:grpSpPr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8077DFE0-5EE9-4EBB-83B6-A744352E934A}"/>
                </a:ext>
              </a:extLst>
            </p:cNvPr>
            <p:cNvSpPr/>
            <p:nvPr/>
          </p:nvSpPr>
          <p:spPr>
            <a:xfrm>
              <a:off x="2409146" y="4164670"/>
              <a:ext cx="1341226" cy="118709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0AB6B1F4-B1EC-4B39-8FA7-77791FC500DD}"/>
                </a:ext>
              </a:extLst>
            </p:cNvPr>
            <p:cNvSpPr/>
            <p:nvPr/>
          </p:nvSpPr>
          <p:spPr>
            <a:xfrm>
              <a:off x="2409146" y="4750003"/>
              <a:ext cx="1341226" cy="108629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					</a:t>
              </a:r>
              <a:endParaRPr kumimoji="1" lang="ja-JP" altLang="en-US" dirty="0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3C7E7D27-F934-46A7-87CD-85440E9DC47B}"/>
                </a:ext>
              </a:extLst>
            </p:cNvPr>
            <p:cNvSpPr/>
            <p:nvPr/>
          </p:nvSpPr>
          <p:spPr>
            <a:xfrm>
              <a:off x="2409146" y="4164670"/>
              <a:ext cx="1341226" cy="599088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70" name="右中かっこ 69">
            <a:extLst>
              <a:ext uri="{FF2B5EF4-FFF2-40B4-BE49-F238E27FC236}">
                <a16:creationId xmlns:a16="http://schemas.microsoft.com/office/drawing/2014/main" id="{0775E3EA-CE06-4806-8951-224747EF11FD}"/>
              </a:ext>
            </a:extLst>
          </p:cNvPr>
          <p:cNvSpPr/>
          <p:nvPr/>
        </p:nvSpPr>
        <p:spPr>
          <a:xfrm>
            <a:off x="3823042" y="6433976"/>
            <a:ext cx="250544" cy="330865"/>
          </a:xfrm>
          <a:prstGeom prst="rightBrace">
            <a:avLst>
              <a:gd name="adj1" fmla="val 11781"/>
              <a:gd name="adj2" fmla="val 53352"/>
            </a:avLst>
          </a:prstGeom>
          <a:ln w="15875">
            <a:solidFill>
              <a:srgbClr val="F69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C23664C-2964-4527-8BA9-490C8651B20F}"/>
              </a:ext>
            </a:extLst>
          </p:cNvPr>
          <p:cNvSpPr txBox="1"/>
          <p:nvPr/>
        </p:nvSpPr>
        <p:spPr>
          <a:xfrm>
            <a:off x="3594101" y="550543"/>
            <a:ext cx="3175000" cy="352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京都府農業再生協議会　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R4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C25C5F7-8891-4BDA-911A-03EE5BCBAEA9}"/>
              </a:ext>
            </a:extLst>
          </p:cNvPr>
          <p:cNvSpPr/>
          <p:nvPr/>
        </p:nvSpPr>
        <p:spPr>
          <a:xfrm>
            <a:off x="312223" y="920897"/>
            <a:ext cx="6263005" cy="956943"/>
          </a:xfrm>
          <a:prstGeom prst="roundRect">
            <a:avLst/>
          </a:prstGeom>
          <a:solidFill>
            <a:schemeClr val="bg1"/>
          </a:solidFill>
          <a:ln w="349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肥料価格の高騰による農業経営への影響緩和のため、化学肥料の低減に向けて取り組む農業者の皆様の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肥料費増加分を支援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6A795C4-A3DD-440E-8CC8-B1948906D776}"/>
              </a:ext>
            </a:extLst>
          </p:cNvPr>
          <p:cNvSpPr txBox="1"/>
          <p:nvPr/>
        </p:nvSpPr>
        <p:spPr>
          <a:xfrm>
            <a:off x="407383" y="5274061"/>
            <a:ext cx="90706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支援金</a:t>
            </a:r>
            <a:endParaRPr kumimoji="1" lang="ja-JP" altLang="en-US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020C066-2844-43D3-956C-ADC5C389D6FA}"/>
              </a:ext>
            </a:extLst>
          </p:cNvPr>
          <p:cNvSpPr txBox="1"/>
          <p:nvPr/>
        </p:nvSpPr>
        <p:spPr>
          <a:xfrm>
            <a:off x="2153141" y="5717138"/>
            <a:ext cx="352263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当年の肥料費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÷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価格上昇率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÷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使用量低減率</a:t>
            </a:r>
            <a:endParaRPr kumimoji="1" lang="ja-JP" altLang="en-US" sz="1400" dirty="0"/>
          </a:p>
          <a:p>
            <a:r>
              <a:rPr kumimoji="1" lang="ja-JP" altLang="en-US" sz="1400" dirty="0"/>
              <a:t>　　　　　  　</a:t>
            </a:r>
            <a:r>
              <a:rPr kumimoji="1" lang="en-US" altLang="ja-JP" sz="1400" dirty="0"/>
              <a:t>【</a:t>
            </a:r>
            <a:r>
              <a:rPr kumimoji="1" lang="ja-JP" altLang="en-US" sz="1200" dirty="0"/>
              <a:t>国で決定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 　　   </a:t>
            </a:r>
            <a:r>
              <a:rPr kumimoji="1" lang="en-US" altLang="ja-JP" sz="1400" dirty="0"/>
              <a:t>【0.9】</a:t>
            </a:r>
            <a:endParaRPr kumimoji="1" lang="ja-JP" altLang="en-US" sz="14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FA3AF9E-B227-455C-A3DA-DD6DC849E0DF}"/>
              </a:ext>
            </a:extLst>
          </p:cNvPr>
          <p:cNvSpPr txBox="1"/>
          <p:nvPr/>
        </p:nvSpPr>
        <p:spPr>
          <a:xfrm>
            <a:off x="615968" y="5838532"/>
            <a:ext cx="1257368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当年の肥料費</a:t>
            </a:r>
            <a:endParaRPr kumimoji="1" lang="ja-JP" altLang="en-US" sz="1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175038-A4F5-470E-AA63-151670019C86}"/>
              </a:ext>
            </a:extLst>
          </p:cNvPr>
          <p:cNvSpPr txBox="1"/>
          <p:nvPr/>
        </p:nvSpPr>
        <p:spPr>
          <a:xfrm>
            <a:off x="1403350" y="5270500"/>
            <a:ext cx="415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=</a:t>
            </a:r>
            <a:endParaRPr kumimoji="1" lang="ja-JP" altLang="en-US" dirty="0"/>
          </a:p>
        </p:txBody>
      </p:sp>
      <p:sp>
        <p:nvSpPr>
          <p:cNvPr id="6" name="大かっこ 5">
            <a:extLst>
              <a:ext uri="{FF2B5EF4-FFF2-40B4-BE49-F238E27FC236}">
                <a16:creationId xmlns:a16="http://schemas.microsoft.com/office/drawing/2014/main" id="{24D43184-552F-4448-A4F9-1C88CED69F5C}"/>
              </a:ext>
            </a:extLst>
          </p:cNvPr>
          <p:cNvSpPr/>
          <p:nvPr/>
        </p:nvSpPr>
        <p:spPr>
          <a:xfrm>
            <a:off x="546100" y="5705831"/>
            <a:ext cx="5289550" cy="571037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D291246-0226-4E76-9043-F83A20E4FB7F}"/>
              </a:ext>
            </a:extLst>
          </p:cNvPr>
          <p:cNvSpPr txBox="1"/>
          <p:nvPr/>
        </p:nvSpPr>
        <p:spPr>
          <a:xfrm>
            <a:off x="1819220" y="5812337"/>
            <a:ext cx="36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ー</a:t>
            </a:r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1F558DB-CF22-4812-8476-1AABF1F4A59A}"/>
              </a:ext>
            </a:extLst>
          </p:cNvPr>
          <p:cNvSpPr txBox="1"/>
          <p:nvPr/>
        </p:nvSpPr>
        <p:spPr>
          <a:xfrm>
            <a:off x="5745913" y="5836823"/>
            <a:ext cx="83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0.7</a:t>
            </a:r>
            <a:endParaRPr kumimoji="1" lang="ja-JP" altLang="en-US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9BB6EE9-26AF-416B-A75C-6023C49CDE65}"/>
              </a:ext>
            </a:extLst>
          </p:cNvPr>
          <p:cNvSpPr txBox="1"/>
          <p:nvPr/>
        </p:nvSpPr>
        <p:spPr>
          <a:xfrm>
            <a:off x="2693343" y="6931159"/>
            <a:ext cx="1152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当年の肥料費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8A0F6F2-5682-4D19-9FCF-4D0BB180D8A2}"/>
              </a:ext>
            </a:extLst>
          </p:cNvPr>
          <p:cNvSpPr/>
          <p:nvPr/>
        </p:nvSpPr>
        <p:spPr>
          <a:xfrm flipV="1">
            <a:off x="306593" y="7807930"/>
            <a:ext cx="6263005" cy="1970204"/>
          </a:xfrm>
          <a:prstGeom prst="rect">
            <a:avLst/>
          </a:prstGeom>
          <a:solidFill>
            <a:schemeClr val="bg1"/>
          </a:solidFill>
          <a:ln w="28575">
            <a:solidFill>
              <a:srgbClr val="3A85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矢印: 五方向 37">
            <a:extLst>
              <a:ext uri="{FF2B5EF4-FFF2-40B4-BE49-F238E27FC236}">
                <a16:creationId xmlns:a16="http://schemas.microsoft.com/office/drawing/2014/main" id="{5437BE73-0FA1-44A0-ACD7-4E3AF912CEC9}"/>
              </a:ext>
            </a:extLst>
          </p:cNvPr>
          <p:cNvSpPr/>
          <p:nvPr/>
        </p:nvSpPr>
        <p:spPr>
          <a:xfrm>
            <a:off x="221530" y="7798551"/>
            <a:ext cx="2331170" cy="399473"/>
          </a:xfrm>
          <a:prstGeom prst="homePlate">
            <a:avLst/>
          </a:prstGeom>
          <a:solidFill>
            <a:srgbClr val="3A851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申請に必要なもの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74FA853-C559-494A-85DA-3F8BE62AF1C3}"/>
              </a:ext>
            </a:extLst>
          </p:cNvPr>
          <p:cNvSpPr txBox="1"/>
          <p:nvPr/>
        </p:nvSpPr>
        <p:spPr>
          <a:xfrm>
            <a:off x="365866" y="8142267"/>
            <a:ext cx="6185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申請には、次の２つが必要です。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9392085-66BC-42AC-BBD4-520340E66A2E}"/>
              </a:ext>
            </a:extLst>
          </p:cNvPr>
          <p:cNvSpPr txBox="1"/>
          <p:nvPr/>
        </p:nvSpPr>
        <p:spPr>
          <a:xfrm>
            <a:off x="465343" y="8426924"/>
            <a:ext cx="6174929" cy="124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①化学肥料の２割低減に向けて、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つ以上の項目に取り組むこと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ページの化学肥料低減計画書で申告していただきます。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>
              <a:lnSpc>
                <a:spcPts val="15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＊令和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年１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月末、令和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月末に低減実施状況を報告いただくことが必要です。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600"/>
              </a:lnSpc>
            </a:pP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②令和４年６月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令和５年１月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に発注・購入したことがわかる書類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（グループ・法人で申請の場合は、領収書又は請求書（写し）の添付が必要です。）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AA31768-1E18-4FA2-8230-125573B5179B}"/>
              </a:ext>
            </a:extLst>
          </p:cNvPr>
          <p:cNvSpPr txBox="1"/>
          <p:nvPr/>
        </p:nvSpPr>
        <p:spPr>
          <a:xfrm>
            <a:off x="2902894" y="6418071"/>
            <a:ext cx="705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増加分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ED2729FC-316E-4962-9312-8224F4FDC4F2}"/>
              </a:ext>
            </a:extLst>
          </p:cNvPr>
          <p:cNvSpPr/>
          <p:nvPr/>
        </p:nvSpPr>
        <p:spPr>
          <a:xfrm rot="12365239">
            <a:off x="4456301" y="7228316"/>
            <a:ext cx="114300" cy="263758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FF6667-7207-427F-A2BE-A04FC8674E75}"/>
              </a:ext>
            </a:extLst>
          </p:cNvPr>
          <p:cNvSpPr txBox="1"/>
          <p:nvPr/>
        </p:nvSpPr>
        <p:spPr>
          <a:xfrm>
            <a:off x="3961247" y="7107018"/>
            <a:ext cx="2562863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月に公表予定。</a:t>
            </a:r>
            <a:r>
              <a:rPr kumimoji="1" lang="en-US" altLang="ja-JP" sz="1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kumimoji="1" lang="ja-JP" altLang="en-US" sz="1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等で確認してください</a:t>
            </a:r>
            <a:r>
              <a:rPr kumimoji="1" lang="ja-JP" altLang="en-US" sz="1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</a:p>
        </p:txBody>
      </p:sp>
      <p:sp>
        <p:nvSpPr>
          <p:cNvPr id="9" name="大かっこ 8">
            <a:extLst>
              <a:ext uri="{FF2B5EF4-FFF2-40B4-BE49-F238E27FC236}">
                <a16:creationId xmlns:a16="http://schemas.microsoft.com/office/drawing/2014/main" id="{15D29B27-AF3C-4998-A4D0-AA652AE7ED9E}"/>
              </a:ext>
            </a:extLst>
          </p:cNvPr>
          <p:cNvSpPr/>
          <p:nvPr/>
        </p:nvSpPr>
        <p:spPr>
          <a:xfrm>
            <a:off x="615968" y="3390900"/>
            <a:ext cx="5518132" cy="349372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06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806E5C5-89E2-4928-94D4-8EB5583E787D}"/>
              </a:ext>
            </a:extLst>
          </p:cNvPr>
          <p:cNvSpPr/>
          <p:nvPr/>
        </p:nvSpPr>
        <p:spPr>
          <a:xfrm flipV="1">
            <a:off x="234588" y="212299"/>
            <a:ext cx="6463921" cy="9592100"/>
          </a:xfrm>
          <a:prstGeom prst="rect">
            <a:avLst/>
          </a:prstGeom>
          <a:solidFill>
            <a:schemeClr val="bg1"/>
          </a:solidFill>
          <a:ln w="28575">
            <a:solidFill>
              <a:srgbClr val="3A85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6419A20C-FBA7-4C9A-A1A1-CBD93E1F7F82}"/>
              </a:ext>
            </a:extLst>
          </p:cNvPr>
          <p:cNvSpPr/>
          <p:nvPr/>
        </p:nvSpPr>
        <p:spPr>
          <a:xfrm>
            <a:off x="235935" y="212300"/>
            <a:ext cx="1480236" cy="399473"/>
          </a:xfrm>
          <a:prstGeom prst="homePlate">
            <a:avLst/>
          </a:prstGeom>
          <a:solidFill>
            <a:srgbClr val="3A8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申請方法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E6E4DCF-4717-4D29-9A6E-B62FF38220E8}"/>
              </a:ext>
            </a:extLst>
          </p:cNvPr>
          <p:cNvSpPr txBox="1"/>
          <p:nvPr/>
        </p:nvSpPr>
        <p:spPr>
          <a:xfrm>
            <a:off x="382800" y="1438994"/>
            <a:ext cx="6167498" cy="1586382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36000" rIns="0" bIns="36000" rtlCol="0" anchor="ctr" anchorCtr="0">
            <a:spAutoFit/>
          </a:bodyPr>
          <a:lstStyle/>
          <a:p>
            <a:pPr marL="269875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⇒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JA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で一括して申請いただきます。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>
              <a:lnSpc>
                <a:spcPts val="1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＜必要書類＞　　・化学肥料低減計画書　・２０２３春用肥料・農薬予約申込書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>
              <a:lnSpc>
                <a:spcPts val="1400"/>
              </a:lnSpc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（領収書や請求書の提出は不要です。）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>
              <a:lnSpc>
                <a:spcPts val="600"/>
              </a:lnSpc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＜提出期限＞　　</a:t>
            </a:r>
            <a:r>
              <a:rPr kumimoji="1"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ja-JP" altLang="en-US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</a:t>
            </a:r>
            <a:endParaRPr kumimoji="1" lang="en-US" altLang="ja-JP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>
              <a:lnSpc>
                <a:spcPts val="600"/>
              </a:lnSpc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＜提出・問い合わせ先＞ 　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JA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京都やましろ各支店窓口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68CCFED-784E-4264-856E-05EDCF50EFDD}"/>
              </a:ext>
            </a:extLst>
          </p:cNvPr>
          <p:cNvSpPr txBox="1"/>
          <p:nvPr/>
        </p:nvSpPr>
        <p:spPr>
          <a:xfrm>
            <a:off x="382801" y="1088630"/>
            <a:ext cx="6188579" cy="3917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rtlCol="0" anchor="ctr" anchorCtr="0">
            <a:spAutoFit/>
          </a:bodyPr>
          <a:lstStyle/>
          <a:p>
            <a:pPr marL="269875"/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❶　ＪＡで購入された肥料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2880ECD-E707-430E-8F9C-63F889567C1F}"/>
              </a:ext>
            </a:extLst>
          </p:cNvPr>
          <p:cNvSpPr txBox="1"/>
          <p:nvPr/>
        </p:nvSpPr>
        <p:spPr>
          <a:xfrm>
            <a:off x="382800" y="3224395"/>
            <a:ext cx="6167498" cy="201169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36000" rIns="0" bIns="36000" rtlCol="0" anchor="ctr" anchorCtr="0">
            <a:spAutoFit/>
          </a:bodyPr>
          <a:lstStyle/>
          <a:p>
            <a:pPr marL="180000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⇒肥料販売店で一括して申請いただきます。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>
              <a:lnSpc>
                <a:spcPts val="6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＜必要書類＞　　・化学肥料</a:t>
            </a:r>
            <a:r>
              <a:rPr kumimoji="1" lang="ja-JP" altLang="en-US" sz="14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低減計画書　・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肥料販売店が必要とする書類　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＜提出期限＞　　肥料販売店からの案内に従ってください。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>
              <a:lnSpc>
                <a:spcPts val="600"/>
              </a:lnSpc>
            </a:pP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一括申請できるのは、事業取組実施者として参加されている販売店のみです。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事業参加の販売店については、京都府ホームページで確認してください。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3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3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3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⇒　「京都府　国の肥料価格高騰対策事業」</a:t>
            </a:r>
            <a:endParaRPr kumimoji="1" lang="en-US" altLang="ja-JP" sz="12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具体的な申請方法は、直接、販売店にお問い合わせください。</a:t>
            </a:r>
            <a:endParaRPr kumimoji="1"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8413A88-FD9C-4A4A-81C9-6AE304125EBE}"/>
              </a:ext>
            </a:extLst>
          </p:cNvPr>
          <p:cNvSpPr txBox="1"/>
          <p:nvPr/>
        </p:nvSpPr>
        <p:spPr>
          <a:xfrm>
            <a:off x="382802" y="3117428"/>
            <a:ext cx="6167498" cy="3917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rtlCol="0" anchor="ctr" anchorCtr="0">
            <a:spAutoFit/>
          </a:bodyPr>
          <a:lstStyle/>
          <a:p>
            <a:pPr marL="269875"/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❷　肥料販売店（事業参加者）で購入された肥料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58D2B0-B9BB-4FE4-B24E-1C5CA4B916B4}"/>
              </a:ext>
            </a:extLst>
          </p:cNvPr>
          <p:cNvSpPr txBox="1"/>
          <p:nvPr/>
        </p:nvSpPr>
        <p:spPr>
          <a:xfrm>
            <a:off x="382799" y="5700656"/>
            <a:ext cx="6167498" cy="3345394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36000" rIns="0" bIns="36000" rtlCol="0" anchor="ctr" anchorCtr="0">
            <a:spAutoFit/>
          </a:bodyPr>
          <a:lstStyle/>
          <a:p>
            <a:pPr marL="269875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⇒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戸以上の農業者グループ、農業法人（従事者５人以上）　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で、まとめて申請いただきます。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（農業者個人では申請できません）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>
              <a:lnSpc>
                <a:spcPts val="7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＜必要書類＞　・申請書　・事業取組計画書　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・参加農業者名簿　・振込口座調書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（申請者名義の口座が必要）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・化学肥料低減計画書（参加農業者ごと）　　　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・領収書又は請求書写し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>
              <a:lnSpc>
                <a:spcPts val="1300"/>
              </a:lnSpc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（令和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</a:t>
            </a:r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年１月に発注・購入したこと、金額、肥料名がわかるもの）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・グループ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団体の規約、法人定款の写し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＜提出先＞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お住まいの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市町村農政担当課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（地域農業再生協議会事務局）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市町村をまたがるグループは、直接、府農産課</a:t>
            </a:r>
            <a:r>
              <a:rPr kumimoji="1" lang="ja-JP" altLang="en-US" sz="1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（京都府農業再生協事務局）</a:t>
            </a:r>
            <a:endParaRPr kumimoji="1" lang="en-US" altLang="ja-JP" sz="1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>
              <a:lnSpc>
                <a:spcPts val="600"/>
              </a:lnSpc>
            </a:pP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69875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＜提出期限＞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ja-JP" altLang="en-US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ja-JP" altLang="en-US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ja-JP" altLang="en-US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</a:t>
            </a:r>
            <a:r>
              <a:rPr kumimoji="1"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</a:t>
            </a:r>
            <a:endParaRPr kumimoji="1" lang="en-US" altLang="ja-JP" sz="140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87C078F-5F19-420A-B3F1-EF909DC30D3D}"/>
              </a:ext>
            </a:extLst>
          </p:cNvPr>
          <p:cNvSpPr txBox="1"/>
          <p:nvPr/>
        </p:nvSpPr>
        <p:spPr>
          <a:xfrm>
            <a:off x="376450" y="5329483"/>
            <a:ext cx="6188580" cy="3917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0" rtlCol="0" anchor="ctr" anchorCtr="0">
            <a:spAutoFit/>
          </a:bodyPr>
          <a:lstStyle/>
          <a:p>
            <a:pPr marL="269875"/>
            <a:r>
              <a:rPr kumimoji="1" lang="ja-JP" altLang="en-US" sz="2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❸　その他販売店等で購入された肥料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EA24F2A0-AAE3-4B05-996D-F8B3515ED0B0}"/>
              </a:ext>
            </a:extLst>
          </p:cNvPr>
          <p:cNvSpPr/>
          <p:nvPr/>
        </p:nvSpPr>
        <p:spPr>
          <a:xfrm>
            <a:off x="2266950" y="7645444"/>
            <a:ext cx="4083322" cy="505702"/>
          </a:xfrm>
          <a:prstGeom prst="rightArrow">
            <a:avLst>
              <a:gd name="adj1" fmla="val 86887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申請様式は、京都府ホームページからダウンロード</a:t>
            </a:r>
            <a:endParaRPr kumimoji="1" lang="en-US" altLang="ja-JP" sz="13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検索⇒　「京都府　国の肥料価格高騰対策事業」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59A3954-98E1-4C12-BE92-90BF0328C06E}"/>
              </a:ext>
            </a:extLst>
          </p:cNvPr>
          <p:cNvSpPr/>
          <p:nvPr/>
        </p:nvSpPr>
        <p:spPr>
          <a:xfrm>
            <a:off x="302025" y="654050"/>
            <a:ext cx="6263005" cy="355046"/>
          </a:xfrm>
          <a:prstGeom prst="roundRect">
            <a:avLst/>
          </a:prstGeom>
          <a:solidFill>
            <a:schemeClr val="bg1"/>
          </a:solidFill>
          <a:ln w="349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/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肥料の購入先によって、申請方法が異なります。</a:t>
            </a:r>
            <a:endParaRPr kumimoji="1" lang="en-US" altLang="ja-JP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E3950B6A-6B72-487A-B9DD-9E11EEE2BF78}"/>
              </a:ext>
            </a:extLst>
          </p:cNvPr>
          <p:cNvSpPr/>
          <p:nvPr/>
        </p:nvSpPr>
        <p:spPr>
          <a:xfrm>
            <a:off x="345587" y="9116056"/>
            <a:ext cx="6263005" cy="631193"/>
          </a:xfrm>
          <a:prstGeom prst="roundRect">
            <a:avLst/>
          </a:prstGeom>
          <a:solidFill>
            <a:schemeClr val="bg1"/>
          </a:solidFill>
          <a:ln w="349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/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購入先に応じて、同じ内容の「化学肥料低減計画書」で❶❷❸それぞれに申請いただくことができます。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B7C5838-8E42-4866-BFB1-2E5EFDC444B5}"/>
              </a:ext>
            </a:extLst>
          </p:cNvPr>
          <p:cNvSpPr/>
          <p:nvPr/>
        </p:nvSpPr>
        <p:spPr>
          <a:xfrm>
            <a:off x="3171837" y="4810572"/>
            <a:ext cx="476250" cy="1846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検索</a:t>
            </a:r>
          </a:p>
        </p:txBody>
      </p:sp>
    </p:spTree>
    <p:extLst>
      <p:ext uri="{BB962C8B-B14F-4D97-AF65-F5344CB8AC3E}">
        <p14:creationId xmlns:p14="http://schemas.microsoft.com/office/powerpoint/2010/main" val="22181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47FDA24-30FD-44F7-B1CF-E5E42196B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99" y="0"/>
            <a:ext cx="6649437" cy="9906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F4BBEB-B3FF-4B63-B464-578B428111E6}"/>
              </a:ext>
            </a:extLst>
          </p:cNvPr>
          <p:cNvSpPr txBox="1"/>
          <p:nvPr/>
        </p:nvSpPr>
        <p:spPr>
          <a:xfrm>
            <a:off x="75064" y="160809"/>
            <a:ext cx="21525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切り取って様式としてお使いください。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71515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03CF04B3-67C2-46BA-87DA-56C015B78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000118"/>
              </p:ext>
            </p:extLst>
          </p:nvPr>
        </p:nvGraphicFramePr>
        <p:xfrm>
          <a:off x="92075" y="92074"/>
          <a:ext cx="6419214" cy="9082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Acrobat Document" r:id="rId3" imgW="10696334" imgH="15135034" progId="AcroExch.Document.DC">
                  <p:embed/>
                </p:oleObj>
              </mc:Choice>
              <mc:Fallback>
                <p:oleObj name="Acrobat Document" r:id="rId3" imgW="10696334" imgH="15135034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92074"/>
                        <a:ext cx="6419214" cy="9082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図 6">
            <a:extLst>
              <a:ext uri="{FF2B5EF4-FFF2-40B4-BE49-F238E27FC236}">
                <a16:creationId xmlns:a16="http://schemas.microsoft.com/office/drawing/2014/main" id="{8CDB82E7-E7F3-4E86-BB52-F713A7878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291" y="7286878"/>
            <a:ext cx="1172340" cy="1172340"/>
          </a:xfrm>
          <a:prstGeom prst="rect">
            <a:avLst/>
          </a:prstGeom>
        </p:spPr>
      </p:pic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4554015-A21E-4590-A07A-714764F35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2659"/>
              </p:ext>
            </p:extLst>
          </p:nvPr>
        </p:nvGraphicFramePr>
        <p:xfrm>
          <a:off x="581025" y="8407470"/>
          <a:ext cx="5964544" cy="1388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3164386839"/>
                    </a:ext>
                  </a:extLst>
                </a:gridCol>
                <a:gridCol w="5602594">
                  <a:extLst>
                    <a:ext uri="{9D8B030D-6E8A-4147-A177-3AD203B41FA5}">
                      <a16:colId xmlns:a16="http://schemas.microsoft.com/office/drawing/2014/main" val="2042253235"/>
                    </a:ext>
                  </a:extLst>
                </a:gridCol>
              </a:tblGrid>
              <a:tr h="138807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問い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err="1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合わ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せ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先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各地域農業再生協議会事務局（市町村農政担当課）　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または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京都府農業再生協議会事務局（京都府農産課）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電話　０７５（４１４）４９５９　メール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6"/>
                        </a:rPr>
                        <a:t>nosan@pref.kyoto.lg.jp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〒６０２－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8570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京都市上京区下立売通新町西入薮ノ内町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6085953"/>
                  </a:ext>
                </a:extLst>
              </a:tr>
            </a:tbl>
          </a:graphicData>
        </a:graphic>
      </p:graphicFrame>
      <p:sp>
        <p:nvSpPr>
          <p:cNvPr id="15" name="矢印: 右 14">
            <a:extLst>
              <a:ext uri="{FF2B5EF4-FFF2-40B4-BE49-F238E27FC236}">
                <a16:creationId xmlns:a16="http://schemas.microsoft.com/office/drawing/2014/main" id="{A5C11C58-A57E-457B-8B87-7C8D6C7AEDF5}"/>
              </a:ext>
            </a:extLst>
          </p:cNvPr>
          <p:cNvSpPr/>
          <p:nvPr/>
        </p:nvSpPr>
        <p:spPr>
          <a:xfrm>
            <a:off x="447889" y="7574856"/>
            <a:ext cx="2460803" cy="665981"/>
          </a:xfrm>
          <a:prstGeom prst="rightArrow">
            <a:avLst>
              <a:gd name="adj1" fmla="val 86887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r>
              <a:rPr kumimoji="1" lang="ja-JP" altLang="en-US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詳細は、</a:t>
            </a:r>
            <a:endParaRPr kumimoji="1" lang="en-US" altLang="ja-JP" sz="16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京都府ホームページで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D3EB4377-0527-4B4C-B468-F66A10924AD2}"/>
              </a:ext>
            </a:extLst>
          </p:cNvPr>
          <p:cNvSpPr txBox="1">
            <a:spLocks/>
          </p:cNvSpPr>
          <p:nvPr/>
        </p:nvSpPr>
        <p:spPr>
          <a:xfrm>
            <a:off x="3840613" y="7708540"/>
            <a:ext cx="2744278" cy="3140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0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京都府農産課  検索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87DE1AA-CF66-467F-B80C-1976EE499120}"/>
              </a:ext>
            </a:extLst>
          </p:cNvPr>
          <p:cNvSpPr/>
          <p:nvPr/>
        </p:nvSpPr>
        <p:spPr>
          <a:xfrm>
            <a:off x="4105319" y="7638517"/>
            <a:ext cx="1737624" cy="43096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AC023E45-6E00-4804-AED5-72C11033A07A}"/>
              </a:ext>
            </a:extLst>
          </p:cNvPr>
          <p:cNvCxnSpPr>
            <a:cxnSpLocks/>
          </p:cNvCxnSpPr>
          <p:nvPr/>
        </p:nvCxnSpPr>
        <p:spPr>
          <a:xfrm flipH="1" flipV="1">
            <a:off x="6332151" y="8019461"/>
            <a:ext cx="213418" cy="281433"/>
          </a:xfrm>
          <a:prstGeom prst="straightConnector1">
            <a:avLst/>
          </a:prstGeom>
          <a:ln w="101600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10CE7F63-37A2-4D05-BFEA-19856E5BCCC0}"/>
              </a:ext>
            </a:extLst>
          </p:cNvPr>
          <p:cNvSpPr/>
          <p:nvPr/>
        </p:nvSpPr>
        <p:spPr>
          <a:xfrm>
            <a:off x="5910819" y="7638517"/>
            <a:ext cx="674072" cy="38115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3D3A140D-3E81-44FF-B5CC-4CBED0AD3928}"/>
              </a:ext>
            </a:extLst>
          </p:cNvPr>
          <p:cNvSpPr/>
          <p:nvPr/>
        </p:nvSpPr>
        <p:spPr>
          <a:xfrm>
            <a:off x="241954" y="177800"/>
            <a:ext cx="3542646" cy="399473"/>
          </a:xfrm>
          <a:prstGeom prst="homePlate">
            <a:avLst/>
          </a:prstGeom>
          <a:solidFill>
            <a:srgbClr val="3A8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「化学肥料低減計画書」の記入例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F35F0C4-12C2-44EA-83F0-83C63AFA29A3}"/>
              </a:ext>
            </a:extLst>
          </p:cNvPr>
          <p:cNvSpPr/>
          <p:nvPr/>
        </p:nvSpPr>
        <p:spPr>
          <a:xfrm>
            <a:off x="4105319" y="6713559"/>
            <a:ext cx="2534227" cy="5917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b="1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</a:t>
            </a:r>
            <a:r>
              <a:rPr kumimoji="1" lang="ja-JP" altLang="ja-JP" b="1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レ印</a:t>
            </a:r>
            <a:r>
              <a:rPr kumimoji="1" lang="ja-JP" altLang="en-US" b="1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でチェックして</a:t>
            </a:r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自筆で署名。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・複数申請のため、コピーの場合も１枚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ごとに自筆署名をお願いします</a:t>
            </a:r>
          </a:p>
        </p:txBody>
      </p:sp>
      <p:sp>
        <p:nvSpPr>
          <p:cNvPr id="21" name="二等辺三角形 20">
            <a:extLst>
              <a:ext uri="{FF2B5EF4-FFF2-40B4-BE49-F238E27FC236}">
                <a16:creationId xmlns:a16="http://schemas.microsoft.com/office/drawing/2014/main" id="{297ADBAD-75D0-4A8D-9E34-A92E4D6FBC88}"/>
              </a:ext>
            </a:extLst>
          </p:cNvPr>
          <p:cNvSpPr/>
          <p:nvPr/>
        </p:nvSpPr>
        <p:spPr>
          <a:xfrm rot="13439414" flipV="1">
            <a:off x="4458553" y="4105203"/>
            <a:ext cx="247335" cy="417801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FEDE246A-0465-469D-97CF-77B7C0D47B9A}"/>
              </a:ext>
            </a:extLst>
          </p:cNvPr>
          <p:cNvSpPr/>
          <p:nvPr/>
        </p:nvSpPr>
        <p:spPr>
          <a:xfrm rot="8009564" flipV="1">
            <a:off x="5420294" y="1663152"/>
            <a:ext cx="247335" cy="417801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 dirty="0"/>
          </a:p>
        </p:txBody>
      </p:sp>
      <p:sp>
        <p:nvSpPr>
          <p:cNvPr id="23" name="二等辺三角形 22">
            <a:extLst>
              <a:ext uri="{FF2B5EF4-FFF2-40B4-BE49-F238E27FC236}">
                <a16:creationId xmlns:a16="http://schemas.microsoft.com/office/drawing/2014/main" id="{B557B065-9531-4F4F-9518-960056BC161A}"/>
              </a:ext>
            </a:extLst>
          </p:cNvPr>
          <p:cNvSpPr/>
          <p:nvPr/>
        </p:nvSpPr>
        <p:spPr>
          <a:xfrm rot="1844827" flipV="1">
            <a:off x="1982052" y="1380744"/>
            <a:ext cx="247335" cy="417801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4" name="二等辺三角形 23">
            <a:extLst>
              <a:ext uri="{FF2B5EF4-FFF2-40B4-BE49-F238E27FC236}">
                <a16:creationId xmlns:a16="http://schemas.microsoft.com/office/drawing/2014/main" id="{9E721A63-3CF9-4B88-AFE4-600571BCABBE}"/>
              </a:ext>
            </a:extLst>
          </p:cNvPr>
          <p:cNvSpPr/>
          <p:nvPr/>
        </p:nvSpPr>
        <p:spPr>
          <a:xfrm rot="1895994" flipV="1">
            <a:off x="4999553" y="605087"/>
            <a:ext cx="247335" cy="417801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5" name="二等辺三角形 24">
            <a:extLst>
              <a:ext uri="{FF2B5EF4-FFF2-40B4-BE49-F238E27FC236}">
                <a16:creationId xmlns:a16="http://schemas.microsoft.com/office/drawing/2014/main" id="{E1B2E486-F52F-40C4-858A-0D7F4A8D0648}"/>
              </a:ext>
            </a:extLst>
          </p:cNvPr>
          <p:cNvSpPr/>
          <p:nvPr/>
        </p:nvSpPr>
        <p:spPr>
          <a:xfrm rot="7306232" flipV="1">
            <a:off x="3903645" y="6646835"/>
            <a:ext cx="247335" cy="417801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21378C2-E154-4E36-BEAE-97F454E6C3D2}"/>
              </a:ext>
            </a:extLst>
          </p:cNvPr>
          <p:cNvSpPr/>
          <p:nvPr/>
        </p:nvSpPr>
        <p:spPr>
          <a:xfrm>
            <a:off x="4320812" y="299066"/>
            <a:ext cx="2264079" cy="5564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本書提出先をすべて記入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１つの計画書で複数のところ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に提出することができます。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CF493AB-1D6C-4E70-8467-CB5F3437855C}"/>
              </a:ext>
            </a:extLst>
          </p:cNvPr>
          <p:cNvSpPr/>
          <p:nvPr/>
        </p:nvSpPr>
        <p:spPr>
          <a:xfrm>
            <a:off x="5123220" y="1874840"/>
            <a:ext cx="1534755" cy="381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府や市町村事業に　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も申請の場合　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29AE5DF-05C3-4224-95AE-DBB925BC35BC}"/>
              </a:ext>
            </a:extLst>
          </p:cNvPr>
          <p:cNvSpPr/>
          <p:nvPr/>
        </p:nvSpPr>
        <p:spPr>
          <a:xfrm>
            <a:off x="346711" y="1009568"/>
            <a:ext cx="2304532" cy="491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取組を行う作物を２つまで記入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肥料を使う全面積を計に記入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B9B9150-827C-4722-9CFE-3C2D57B72EF9}"/>
              </a:ext>
            </a:extLst>
          </p:cNvPr>
          <p:cNvSpPr/>
          <p:nvPr/>
        </p:nvSpPr>
        <p:spPr>
          <a:xfrm>
            <a:off x="3904599" y="4347786"/>
            <a:ext cx="2437242" cy="16681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「令和４年度又は令和５年度</a:t>
            </a:r>
            <a:r>
              <a:rPr kumimoji="1" lang="ja-JP" altLang="en-US" b="1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の取組」の</a:t>
            </a:r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うち、取り組めるものに○を記入してください。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２つ以上に○がつけば</a:t>
            </a:r>
            <a:r>
              <a:rPr kumimoji="1" lang="en-US" altLang="ja-JP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OK</a:t>
            </a:r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です。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これまで既に取り組んでいるもの　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もカウントできますが、その場合は、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１つ以上は、新しい取組または取組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の強化・拡大（◎印で記入）を含む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ようにしてください。</a:t>
            </a:r>
            <a:endParaRPr kumimoji="1" lang="en-US" altLang="ja-JP" b="1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8225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1208</Words>
  <Application>Microsoft Office PowerPoint</Application>
  <PresentationFormat>A4 210 x 297 mm</PresentationFormat>
  <Paragraphs>112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BIZ UDPゴシック</vt:lpstr>
      <vt:lpstr>BIZ UDゴシック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Acrobat Document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中井　翔子</dc:creator>
  <cp:lastModifiedBy>中井　翔子</cp:lastModifiedBy>
  <cp:revision>1</cp:revision>
  <dcterms:modified xsi:type="dcterms:W3CDTF">2022-11-30T05:12:24Z</dcterms:modified>
</cp:coreProperties>
</file>